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0"/>
  </p:notesMasterIdLst>
  <p:sldIdLst>
    <p:sldId id="256" r:id="rId2"/>
    <p:sldId id="271" r:id="rId3"/>
    <p:sldId id="277" r:id="rId4"/>
    <p:sldId id="257" r:id="rId5"/>
    <p:sldId id="275" r:id="rId6"/>
    <p:sldId id="261" r:id="rId7"/>
    <p:sldId id="266" r:id="rId8"/>
    <p:sldId id="267" r:id="rId9"/>
    <p:sldId id="263" r:id="rId10"/>
    <p:sldId id="278" r:id="rId11"/>
    <p:sldId id="262" r:id="rId12"/>
    <p:sldId id="276" r:id="rId13"/>
    <p:sldId id="274" r:id="rId14"/>
    <p:sldId id="273" r:id="rId15"/>
    <p:sldId id="258" r:id="rId16"/>
    <p:sldId id="264" r:id="rId17"/>
    <p:sldId id="260" r:id="rId18"/>
    <p:sldId id="265" r:id="rId19"/>
  </p:sldIdLst>
  <p:sldSz cx="12192000" cy="6858000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y Mallon" initials="AM" lastIdx="1" clrIdx="0">
    <p:extLst>
      <p:ext uri="{19B8F6BF-5375-455C-9EA6-DF929625EA0E}">
        <p15:presenceInfo xmlns:p15="http://schemas.microsoft.com/office/powerpoint/2012/main" userId="8ed075f77b608d9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13" autoAdjust="0"/>
    <p:restoredTop sz="78991" autoAdjust="0"/>
  </p:normalViewPr>
  <p:slideViewPr>
    <p:cSldViewPr snapToGrid="0">
      <p:cViewPr varScale="1">
        <p:scale>
          <a:sx n="71" d="100"/>
          <a:sy n="71" d="100"/>
        </p:scale>
        <p:origin x="1158" y="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7E0FFF-74F6-4FB2-9545-62E934CFAD9C}" type="datetimeFigureOut">
              <a:rPr lang="en-US" smtClean="0"/>
              <a:t>9/8/2015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20188"/>
            <a:ext cx="3170238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20188"/>
            <a:ext cx="3170238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9A04C5-9DE5-4446-B695-AEC521FFAB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941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A04C5-9DE5-4446-B695-AEC521FFABC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4756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6673D-A7D2-47E4-9E64-948C4CAFD54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3075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Some</a:t>
            </a:r>
            <a:r>
              <a:rPr lang="en-US" baseline="0" dirty="0" smtClean="0"/>
              <a:t> of the things I love </a:t>
            </a:r>
            <a:r>
              <a:rPr lang="en-US" baseline="0" dirty="0" smtClean="0"/>
              <a:t>most in life– </a:t>
            </a:r>
            <a:r>
              <a:rPr lang="en-US" baseline="0" dirty="0" smtClean="0"/>
              <a:t>My husband, my pups, </a:t>
            </a:r>
            <a:r>
              <a:rPr lang="en-US" baseline="0" dirty="0" smtClean="0"/>
              <a:t>my food </a:t>
            </a:r>
            <a:r>
              <a:rPr lang="en-US" baseline="0" dirty="0" smtClean="0"/>
              <a:t>(I love to cook), and </a:t>
            </a:r>
            <a:r>
              <a:rPr lang="en-US" baseline="0" dirty="0" smtClean="0"/>
              <a:t>my city.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6673D-A7D2-47E4-9E64-948C4CAFD54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0901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Some keyboard shortcuts that have been blogged</a:t>
            </a:r>
            <a:r>
              <a:rPr lang="en-US" baseline="0" dirty="0" smtClean="0"/>
              <a:t> to death. There are plenty of details out there about these—I don’t think they’re as interesting, and there’s not a lot for me to teach about these.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A04C5-9DE5-4446-B695-AEC521FFABC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9812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 want to talk about</a:t>
            </a:r>
            <a:r>
              <a:rPr lang="en-US" baseline="0" dirty="0" smtClean="0"/>
              <a:t> some of the shortcuts that you might not know about. They’re the ones that when I saw them the first time, I thought “damn, that’s cool.”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A04C5-9DE5-4446-B695-AEC521FFABC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6118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How</a:t>
            </a:r>
            <a:r>
              <a:rPr lang="en-US" baseline="0" dirty="0" smtClean="0"/>
              <a:t> often have you pasted </a:t>
            </a:r>
            <a:r>
              <a:rPr lang="en-US" baseline="0" dirty="0" err="1" smtClean="0"/>
              <a:t>pasted</a:t>
            </a:r>
            <a:r>
              <a:rPr lang="en-US" baseline="0" dirty="0" smtClean="0"/>
              <a:t> something, and the clipboard had something completely different than you thought?</a:t>
            </a:r>
          </a:p>
          <a:p>
            <a:r>
              <a:rPr lang="en-US" baseline="0" dirty="0" smtClean="0"/>
              <a:t>“OOPS. When did I copy something </a:t>
            </a:r>
            <a:r>
              <a:rPr lang="en-US" baseline="0" dirty="0" smtClean="0"/>
              <a:t>else </a:t>
            </a:r>
            <a:r>
              <a:rPr lang="en-US" baseline="0" dirty="0" smtClean="0"/>
              <a:t>to my clipboard?”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A04C5-9DE5-4446-B695-AEC521FFABC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7970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A04C5-9DE5-4446-B695-AEC521FFABC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7807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A04C5-9DE5-4446-B695-AEC521FFABC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8643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A04C5-9DE5-4446-B695-AEC521FFABC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1576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A04C5-9DE5-4446-B695-AEC521FFABC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0947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A04C5-9DE5-4446-B695-AEC521FFABC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3331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A04C5-9DE5-4446-B695-AEC521FFABC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921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A04C5-9DE5-4446-B695-AEC521FFABC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3873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A04C5-9DE5-4446-B695-AEC521FFABC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9873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A04C5-9DE5-4446-B695-AEC521FFABC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1066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You’ll see most presenters using this, but I love it anytime I’m working on my teeny tiny 13” laptop</a:t>
            </a:r>
            <a:r>
              <a:rPr lang="en-US" baseline="0" dirty="0" smtClean="0"/>
              <a:t> screen.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A04C5-9DE5-4446-B695-AEC521FFABC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9689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Setting</a:t>
            </a:r>
            <a:r>
              <a:rPr lang="en-US" baseline="0" dirty="0" smtClean="0"/>
              <a:t> is available for both “Results to Grid” and “Results to Text” … With “Results to Text” it will appear on your Results tab. With “Results to Grid” it will appear on the Messages tab.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A04C5-9DE5-4446-B695-AEC521FFABC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138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A04C5-9DE5-4446-B695-AEC521FFABC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1558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9/8/2015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9/8/2015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9/8/2015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9/8/2015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9/8/2015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3.jp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m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tm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17.pn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19.pn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5" Type="http://schemas.openxmlformats.org/officeDocument/2006/relationships/image" Target="../media/image20.png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mpatientdba.com/search/label/Shortcuts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Shortcuts from an Impatient DBA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Andy Mallon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39607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Andy Mallon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639591"/>
            <a:ext cx="8596668" cy="3880773"/>
          </a:xfrm>
        </p:spPr>
        <p:txBody>
          <a:bodyPr/>
          <a:lstStyle/>
          <a:p>
            <a:r>
              <a:rPr lang="en-US" dirty="0" smtClean="0"/>
              <a:t>Working with SQL Server since SQL 2000</a:t>
            </a:r>
          </a:p>
          <a:p>
            <a:r>
              <a:rPr lang="en-US" dirty="0" smtClean="0"/>
              <a:t>Background in Tech Support</a:t>
            </a:r>
          </a:p>
          <a:p>
            <a:r>
              <a:rPr lang="en-US" dirty="0" smtClean="0"/>
              <a:t>Managed databases in many industries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Lazy</a:t>
            </a:r>
          </a:p>
          <a:p>
            <a:r>
              <a:rPr lang="en-US" dirty="0" smtClean="0"/>
              <a:t>Impatient</a:t>
            </a:r>
            <a:endParaRPr lang="en-US" dirty="0"/>
          </a:p>
          <a:p>
            <a:pPr lvl="1"/>
            <a:endParaRPr lang="en-US" dirty="0" smtClean="0"/>
          </a:p>
        </p:txBody>
      </p:sp>
      <p:pic>
        <p:nvPicPr>
          <p:cNvPr id="6" name="Picture 2" descr="http://tomjamieson.com/wp-content/uploads/2013/11/twitter-logo-blu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334" y="6036327"/>
            <a:ext cx="740282" cy="601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417616" y="6066904"/>
            <a:ext cx="13787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@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AMtwo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9" name="Picture 4" descr="http://tech.gaeatimes.com/wp-content/uploads/2009/05/blogge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4026" y="5939493"/>
            <a:ext cx="752451" cy="748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4706390" y="5842993"/>
            <a:ext cx="52491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www.ImpatientDba.com</a:t>
            </a:r>
          </a:p>
          <a:p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www.am2.co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677334" y="2889063"/>
            <a:ext cx="6683025" cy="880103"/>
          </a:xfrm>
          <a:prstGeom prst="rect">
            <a:avLst/>
          </a:prstGeom>
        </p:spPr>
        <p:txBody>
          <a:bodyPr vert="horz" lIns="91440" tIns="45720" rIns="91440" bIns="45720" numCol="2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dirty="0" smtClean="0"/>
              <a:t>Healthcare</a:t>
            </a:r>
          </a:p>
          <a:p>
            <a:pPr lvl="1"/>
            <a:r>
              <a:rPr lang="en-US" dirty="0" smtClean="0"/>
              <a:t>Finance</a:t>
            </a:r>
          </a:p>
          <a:p>
            <a:pPr lvl="1"/>
            <a:r>
              <a:rPr lang="en-US" dirty="0" smtClean="0"/>
              <a:t>E-Commerce</a:t>
            </a:r>
          </a:p>
          <a:p>
            <a:pPr lvl="1"/>
            <a:r>
              <a:rPr lang="en-US" dirty="0" smtClean="0"/>
              <a:t>Non-profit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0359" y="103291"/>
            <a:ext cx="4394812" cy="4394812"/>
          </a:xfrm>
          <a:prstGeom prst="rect">
            <a:avLst/>
          </a:prstGeom>
        </p:spPr>
      </p:pic>
      <p:pic>
        <p:nvPicPr>
          <p:cNvPr id="1026" name="Picture 2" descr="http://www.madtownseo.com/wp-content/uploads/2014/07/linkedin-logo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4658" y="5163897"/>
            <a:ext cx="792058" cy="699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4724939" y="5283054"/>
            <a:ext cx="34627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linkedin.com/in/</a:t>
            </a:r>
            <a:r>
              <a:rPr lang="en-US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AMtwo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30" name="Picture 6" descr="https://lh6.ggpht.com/doFtR_H-dXJH0Mnm0zVchxrv0cWBy3O46_lWVYOnhY1M-cid2Tb7fX1FXPTyxx1BT24=w30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618" y="5093820"/>
            <a:ext cx="811713" cy="811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1489047" y="5268843"/>
            <a:ext cx="21495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Andy@am2.co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37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0359" y="103291"/>
            <a:ext cx="4394812" cy="4394812"/>
          </a:xfrm>
          <a:prstGeom prst="rect">
            <a:avLst/>
          </a:prstGeom>
        </p:spPr>
      </p:pic>
      <p:pic>
        <p:nvPicPr>
          <p:cNvPr id="16" name="Picture 6" descr="https://igcdn-photos-f-a.akamaihd.net/hphotos-ak-xpa1/t51.2885-15/11189591_897526703601277_1624430821_n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7" t="5147" r="4329" b="4329"/>
          <a:stretch/>
        </p:blipFill>
        <p:spPr bwMode="auto">
          <a:xfrm>
            <a:off x="3814402" y="103291"/>
            <a:ext cx="3277515" cy="3277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8" descr="https://igcdn-photos-d-a.akamaihd.net/hphotos-ak-xap1/t51.2885-15/11186841_793274697407251_668407686_n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6" t="5599" r="5599" b="4236"/>
          <a:stretch/>
        </p:blipFill>
        <p:spPr bwMode="auto">
          <a:xfrm>
            <a:off x="3814402" y="3470811"/>
            <a:ext cx="3275790" cy="3275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4" descr="https://scontent-lga1-1.xx.fbcdn.net/hphotos-xap1/v/t1.0-9/s720x720/68136_10101720166808721_132590210251102469_n.jpg?oh=3e5a58671cb5fa2387b7adbd563b3dfc&amp;oe=564A0B1B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54" b="17444"/>
          <a:stretch/>
        </p:blipFill>
        <p:spPr bwMode="auto">
          <a:xfrm>
            <a:off x="413777" y="103291"/>
            <a:ext cx="3281038" cy="3279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2" descr="https://c2.staticflickr.com/4/3607/3370542421_929cf4dcd8_z.jpg?zz=1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37" t="5328" r="10123" b="37705"/>
          <a:stretch/>
        </p:blipFill>
        <p:spPr bwMode="auto">
          <a:xfrm>
            <a:off x="7360359" y="4603962"/>
            <a:ext cx="4419601" cy="2147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s://scontent-lga1-1.xx.fbcdn.net/hphotos-xat1/v/t1.0-9/11781623_944651622259841_4760931175711774253_n.jpg?oh=3ceda243b4461ee43ac467e92e73baba&amp;oe=56A6243C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778" y="3465561"/>
            <a:ext cx="3281038" cy="3281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3785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SSMS Keyboard shortcuts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Ctrl+Tab</a:t>
            </a:r>
            <a:r>
              <a:rPr lang="en-US" dirty="0" smtClean="0"/>
              <a:t>/</a:t>
            </a:r>
            <a:r>
              <a:rPr lang="en-US" dirty="0" err="1" smtClean="0"/>
              <a:t>Ctrl+Shift+Tab</a:t>
            </a:r>
            <a:r>
              <a:rPr lang="en-US" dirty="0" smtClean="0"/>
              <a:t> – Switch tabs</a:t>
            </a:r>
          </a:p>
          <a:p>
            <a:r>
              <a:rPr lang="en-US" dirty="0" err="1" smtClean="0"/>
              <a:t>Ctrl+R</a:t>
            </a:r>
            <a:r>
              <a:rPr lang="en-US" dirty="0" smtClean="0"/>
              <a:t> – Show/hide Results pane</a:t>
            </a:r>
          </a:p>
          <a:p>
            <a:r>
              <a:rPr lang="en-US" dirty="0" err="1" smtClean="0"/>
              <a:t>Ctrl+L</a:t>
            </a:r>
            <a:r>
              <a:rPr lang="en-US" dirty="0" smtClean="0"/>
              <a:t> – Get </a:t>
            </a:r>
            <a:r>
              <a:rPr lang="en-US" b="1" i="1" u="sng" dirty="0" smtClean="0"/>
              <a:t>estimated</a:t>
            </a:r>
            <a:r>
              <a:rPr lang="en-US" dirty="0" smtClean="0"/>
              <a:t> execution plan</a:t>
            </a:r>
          </a:p>
          <a:p>
            <a:r>
              <a:rPr lang="en-US" dirty="0" err="1" smtClean="0"/>
              <a:t>Ctrl+M</a:t>
            </a:r>
            <a:r>
              <a:rPr lang="en-US" dirty="0" smtClean="0"/>
              <a:t> – Include </a:t>
            </a:r>
            <a:r>
              <a:rPr lang="en-US" b="1" i="1" u="sng" dirty="0" smtClean="0"/>
              <a:t>actual</a:t>
            </a:r>
            <a:r>
              <a:rPr lang="en-US" dirty="0" smtClean="0"/>
              <a:t> execution plan</a:t>
            </a:r>
          </a:p>
          <a:p>
            <a:r>
              <a:rPr lang="en-US" dirty="0" smtClean="0"/>
              <a:t>Ctrl+ (K,C) – Comment selected text</a:t>
            </a:r>
          </a:p>
          <a:p>
            <a:r>
              <a:rPr lang="en-US" dirty="0" smtClean="0"/>
              <a:t>Ctrl+ (K,U) – Uncomment selected text</a:t>
            </a:r>
          </a:p>
          <a:p>
            <a:r>
              <a:rPr lang="en-US" dirty="0" err="1" smtClean="0"/>
              <a:t>Shift+Alt+Enter</a:t>
            </a:r>
            <a:r>
              <a:rPr lang="en-US" dirty="0" smtClean="0"/>
              <a:t> – Toggle full screen</a:t>
            </a:r>
          </a:p>
          <a:p>
            <a:r>
              <a:rPr lang="en-US" dirty="0" err="1"/>
              <a:t>Ctrl+U</a:t>
            </a:r>
            <a:r>
              <a:rPr lang="en-US" dirty="0"/>
              <a:t> – </a:t>
            </a:r>
            <a:r>
              <a:rPr lang="en-US" dirty="0" smtClean="0"/>
              <a:t>Move cursor </a:t>
            </a:r>
            <a:r>
              <a:rPr lang="en-US" dirty="0"/>
              <a:t>to d</a:t>
            </a:r>
            <a:r>
              <a:rPr lang="en-US" dirty="0" smtClean="0"/>
              <a:t>atabase-selection </a:t>
            </a:r>
            <a:r>
              <a:rPr lang="en-US" dirty="0"/>
              <a:t>dropdown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924674" y="1162692"/>
            <a:ext cx="833734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 smtClean="0"/>
              <a:t>(the ones you probably already know)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3113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SSMS Keyboard shortcuts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629343"/>
          </a:xfrm>
        </p:spPr>
        <p:txBody>
          <a:bodyPr>
            <a:normAutofit/>
          </a:bodyPr>
          <a:lstStyle/>
          <a:p>
            <a:r>
              <a:rPr lang="en-US" sz="3200" dirty="0"/>
              <a:t>(the ones you might not know</a:t>
            </a:r>
            <a:r>
              <a:rPr lang="en-US" sz="3200" dirty="0" smtClean="0"/>
              <a:t>)</a:t>
            </a:r>
            <a:endParaRPr lang="en-US" sz="3200" dirty="0"/>
          </a:p>
        </p:txBody>
      </p:sp>
      <p:sp>
        <p:nvSpPr>
          <p:cNvPr id="6" name="Text Placeholder 4"/>
          <p:cNvSpPr txBox="1">
            <a:spLocks/>
          </p:cNvSpPr>
          <p:nvPr/>
        </p:nvSpPr>
        <p:spPr>
          <a:xfrm>
            <a:off x="1340098" y="5020090"/>
            <a:ext cx="8596668" cy="62934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 smtClean="0"/>
              <a:t>(the cool ones)</a:t>
            </a:r>
            <a:endParaRPr lang="en-US" sz="3200" dirty="0"/>
          </a:p>
        </p:txBody>
      </p:sp>
      <p:sp>
        <p:nvSpPr>
          <p:cNvPr id="7" name="Text Placeholder 4"/>
          <p:cNvSpPr txBox="1">
            <a:spLocks/>
          </p:cNvSpPr>
          <p:nvPr/>
        </p:nvSpPr>
        <p:spPr>
          <a:xfrm>
            <a:off x="2002861" y="5533998"/>
            <a:ext cx="8596668" cy="62934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 smtClean="0"/>
              <a:t>(I think they’re cool)</a:t>
            </a:r>
            <a:endParaRPr lang="en-US" sz="3200" dirty="0"/>
          </a:p>
        </p:txBody>
      </p:sp>
      <p:sp>
        <p:nvSpPr>
          <p:cNvPr id="8" name="Text Placeholder 4"/>
          <p:cNvSpPr txBox="1">
            <a:spLocks/>
          </p:cNvSpPr>
          <p:nvPr/>
        </p:nvSpPr>
        <p:spPr>
          <a:xfrm>
            <a:off x="2793214" y="6039357"/>
            <a:ext cx="8596668" cy="62934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 smtClean="0"/>
              <a:t>(hopefully you do too)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70491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CTRL + SHIFT + V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5396994" cy="3880773"/>
          </a:xfrm>
        </p:spPr>
        <p:txBody>
          <a:bodyPr>
            <a:normAutofit/>
          </a:bodyPr>
          <a:lstStyle/>
          <a:p>
            <a:r>
              <a:rPr lang="en-US" dirty="0" smtClean="0">
                <a:sym typeface="Wingdings" panose="05000000000000000000" pitchFamily="2" charset="2"/>
              </a:rPr>
              <a:t>Clipboard </a:t>
            </a:r>
            <a:r>
              <a:rPr lang="en-US" dirty="0">
                <a:sym typeface="Wingdings" panose="05000000000000000000" pitchFamily="2" charset="2"/>
              </a:rPr>
              <a:t>ring </a:t>
            </a:r>
            <a:endParaRPr lang="en-US" dirty="0" smtClean="0">
              <a:sym typeface="Wingdings" panose="05000000000000000000" pitchFamily="2" charset="2"/>
            </a:endParaRP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Pasting </a:t>
            </a:r>
            <a:r>
              <a:rPr lang="en-US" dirty="0">
                <a:sym typeface="Wingdings" panose="05000000000000000000" pitchFamily="2" charset="2"/>
              </a:rPr>
              <a:t>the </a:t>
            </a:r>
            <a:r>
              <a:rPr lang="en-US" dirty="0" smtClean="0">
                <a:sym typeface="Wingdings" panose="05000000000000000000" pitchFamily="2" charset="2"/>
              </a:rPr>
              <a:t>less-than-most-recent thing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Never lose something that only existed on your clipboard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Last 15 clipboard entries</a:t>
            </a:r>
            <a:endParaRPr lang="en-US" dirty="0">
              <a:sym typeface="Wingdings" panose="05000000000000000000" pitchFamily="2" charset="2"/>
            </a:endParaRP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8" name="B2CACD5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65718" y="4104387"/>
            <a:ext cx="6819900" cy="207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278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40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CTRL + 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 to BEGIN/END</a:t>
            </a:r>
          </a:p>
          <a:p>
            <a:pPr lvl="1"/>
            <a:r>
              <a:rPr lang="en-US" dirty="0" smtClean="0"/>
              <a:t>Put cursor next to a BEGIN, then Ctrl+] to bring you to corresponding END</a:t>
            </a:r>
          </a:p>
          <a:p>
            <a:pPr lvl="1"/>
            <a:r>
              <a:rPr lang="en-US" dirty="0" smtClean="0"/>
              <a:t>Also works with parentheses, </a:t>
            </a:r>
            <a:r>
              <a:rPr lang="en-US" dirty="0" err="1" smtClean="0"/>
              <a:t>etc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9" name="09C209C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12681" y="4047812"/>
            <a:ext cx="7867650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25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87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CTRL + SHIFT + 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5396994" cy="3880773"/>
          </a:xfrm>
        </p:spPr>
        <p:txBody>
          <a:bodyPr>
            <a:normAutofit/>
          </a:bodyPr>
          <a:lstStyle/>
          <a:p>
            <a:r>
              <a:rPr lang="en-US" dirty="0" smtClean="0">
                <a:sym typeface="Wingdings" panose="05000000000000000000" pitchFamily="2" charset="2"/>
              </a:rPr>
              <a:t>Template Replacement</a:t>
            </a:r>
          </a:p>
          <a:p>
            <a:pPr lvl="1"/>
            <a:r>
              <a:rPr lang="en-US" dirty="0" smtClean="0"/>
              <a:t>Using templates for saved/reusable scripts</a:t>
            </a:r>
          </a:p>
          <a:p>
            <a:pPr lvl="1"/>
            <a:r>
              <a:rPr lang="en-US" dirty="0" smtClean="0"/>
              <a:t>&lt;label, datatype, default value&gt;</a:t>
            </a:r>
          </a:p>
          <a:p>
            <a:endParaRPr lang="en-US" dirty="0"/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3821" y="3485679"/>
            <a:ext cx="7621064" cy="3115110"/>
          </a:xfrm>
          <a:prstGeom prst="rect">
            <a:avLst/>
          </a:prstGeom>
        </p:spPr>
      </p:pic>
      <p:pic>
        <p:nvPicPr>
          <p:cNvPr id="9" name="Picture 8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844" y="3485679"/>
            <a:ext cx="7011378" cy="3353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40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SSMS Query Shortcuts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3796362" cy="3880773"/>
          </a:xfrm>
        </p:spPr>
        <p:txBody>
          <a:bodyPr/>
          <a:lstStyle/>
          <a:p>
            <a:r>
              <a:rPr lang="en-US" dirty="0" smtClean="0"/>
              <a:t>3 Built-in, non-customizable</a:t>
            </a:r>
          </a:p>
          <a:p>
            <a:r>
              <a:rPr lang="en-US" dirty="0" smtClean="0"/>
              <a:t>9 customizable shortcuts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Get to frequent queries quickly</a:t>
            </a:r>
          </a:p>
          <a:p>
            <a:r>
              <a:rPr lang="en-US" dirty="0" smtClean="0"/>
              <a:t>Highlight text, then use shortcut key combination</a:t>
            </a:r>
          </a:p>
          <a:p>
            <a:endParaRPr lang="en-US" dirty="0"/>
          </a:p>
          <a:p>
            <a:r>
              <a:rPr lang="en-US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SELECT TOP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10 * </a:t>
            </a:r>
            <a:r>
              <a:rPr lang="en-US" dirty="0" smtClean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FROM</a:t>
            </a:r>
          </a:p>
          <a:p>
            <a:pPr lvl="1"/>
            <a:r>
              <a:rPr lang="en-US" dirty="0" smtClean="0"/>
              <a:t>Highlight table name, hit Ctrl+3</a:t>
            </a:r>
          </a:p>
          <a:p>
            <a:endParaRPr lang="en-US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537" y="1840837"/>
            <a:ext cx="7210425" cy="420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867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SSMS Query Shortcuts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3796362" cy="3880773"/>
          </a:xfrm>
        </p:spPr>
        <p:txBody>
          <a:bodyPr/>
          <a:lstStyle/>
          <a:p>
            <a:r>
              <a:rPr lang="en-US" dirty="0" smtClean="0"/>
              <a:t>3 Built-in, non-customizable</a:t>
            </a:r>
          </a:p>
          <a:p>
            <a:r>
              <a:rPr lang="en-US" dirty="0" smtClean="0"/>
              <a:t>9 customizable shortcuts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Get to frequent queries quickly</a:t>
            </a:r>
          </a:p>
          <a:p>
            <a:r>
              <a:rPr lang="en-US" dirty="0" smtClean="0"/>
              <a:t>Highlight text, then use shortcut key combination</a:t>
            </a:r>
          </a:p>
          <a:p>
            <a:endParaRPr lang="en-US" dirty="0"/>
          </a:p>
          <a:p>
            <a:r>
              <a:rPr lang="en-US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SELECT TOP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10 * </a:t>
            </a:r>
            <a:r>
              <a:rPr lang="en-US" dirty="0" smtClean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FROM</a:t>
            </a:r>
          </a:p>
          <a:p>
            <a:pPr lvl="1"/>
            <a:r>
              <a:rPr lang="en-US" dirty="0" smtClean="0"/>
              <a:t>Highlight table name, hit Ctrl+3</a:t>
            </a:r>
          </a:p>
          <a:p>
            <a:endParaRPr lang="en-US" dirty="0" smtClean="0"/>
          </a:p>
        </p:txBody>
      </p:sp>
      <p:pic>
        <p:nvPicPr>
          <p:cNvPr id="7" name="3747CB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760546" y="2160589"/>
            <a:ext cx="6448425" cy="3571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624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ALT + SHIFT + Arrow</a:t>
            </a:r>
            <a:br>
              <a:rPr lang="en-US" dirty="0" smtClean="0"/>
            </a:br>
            <a:r>
              <a:rPr lang="en-US" dirty="0" smtClean="0"/>
              <a:t>ALT + DRAG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Block </a:t>
            </a:r>
            <a:r>
              <a:rPr lang="en-US" dirty="0"/>
              <a:t>highlighting / vertical </a:t>
            </a:r>
            <a:r>
              <a:rPr lang="en-US" dirty="0" smtClean="0"/>
              <a:t>highlighting</a:t>
            </a:r>
          </a:p>
          <a:p>
            <a:pPr lvl="1"/>
            <a:r>
              <a:rPr lang="en-US" dirty="0" smtClean="0"/>
              <a:t>Easily edit a column of text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9" name="76CC21C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49447" y="3716193"/>
            <a:ext cx="7867650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095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07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SSMS Gestures &amp; Usability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982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Management Studio Drag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6214785" cy="3880773"/>
          </a:xfrm>
        </p:spPr>
        <p:txBody>
          <a:bodyPr/>
          <a:lstStyle/>
          <a:p>
            <a:r>
              <a:rPr lang="en-US" dirty="0" smtClean="0">
                <a:sym typeface="Wingdings" panose="05000000000000000000" pitchFamily="2" charset="2"/>
              </a:rPr>
              <a:t>Drag-drop a tab </a:t>
            </a:r>
            <a:r>
              <a:rPr lang="en-US" b="1" cap="small" dirty="0" smtClean="0">
                <a:solidFill>
                  <a:schemeClr val="accent5"/>
                </a:solidFill>
                <a:sym typeface="Wingdings" panose="05000000000000000000" pitchFamily="2" charset="2"/>
              </a:rPr>
              <a:t>in</a:t>
            </a:r>
            <a:r>
              <a:rPr lang="en-US" dirty="0" smtClean="0">
                <a:solidFill>
                  <a:schemeClr val="accent5"/>
                </a:solidFill>
                <a:sym typeface="Wingdings" panose="05000000000000000000" pitchFamily="2" charset="2"/>
              </a:rPr>
              <a:t> </a:t>
            </a:r>
            <a:r>
              <a:rPr lang="en-US" dirty="0" smtClean="0">
                <a:sym typeface="Wingdings" panose="05000000000000000000" pitchFamily="2" charset="2"/>
              </a:rPr>
              <a:t>SSMS to re-order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Drag a tab </a:t>
            </a:r>
            <a:r>
              <a:rPr lang="en-US" b="1" cap="small" dirty="0" smtClean="0">
                <a:solidFill>
                  <a:schemeClr val="accent5"/>
                </a:solidFill>
                <a:sym typeface="Wingdings" panose="05000000000000000000" pitchFamily="2" charset="2"/>
              </a:rPr>
              <a:t>out of </a:t>
            </a:r>
            <a:r>
              <a:rPr lang="en-US" dirty="0">
                <a:sym typeface="Wingdings" panose="05000000000000000000" pitchFamily="2" charset="2"/>
              </a:rPr>
              <a:t>SSMS to </a:t>
            </a:r>
            <a:r>
              <a:rPr lang="en-US" dirty="0" smtClean="0">
                <a:sym typeface="Wingdings" panose="05000000000000000000" pitchFamily="2" charset="2"/>
              </a:rPr>
              <a:t>float/undock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Also </a:t>
            </a:r>
            <a:r>
              <a:rPr lang="en-US" dirty="0" err="1" smtClean="0">
                <a:sym typeface="Wingdings" panose="05000000000000000000" pitchFamily="2" charset="2"/>
              </a:rPr>
              <a:t>WindowFloat</a:t>
            </a:r>
            <a:r>
              <a:rPr lang="en-US" dirty="0" smtClean="0">
                <a:sym typeface="Wingdings" panose="05000000000000000000" pitchFamily="2" charset="2"/>
              </a:rPr>
              <a:t> from the menu</a:t>
            </a:r>
          </a:p>
          <a:p>
            <a:endParaRPr lang="en-US" dirty="0" smtClean="0">
              <a:sym typeface="Wingdings" panose="05000000000000000000" pitchFamily="2" charset="2"/>
            </a:endParaRPr>
          </a:p>
          <a:p>
            <a:r>
              <a:rPr lang="en-US" dirty="0" smtClean="0">
                <a:sym typeface="Wingdings" panose="05000000000000000000" pitchFamily="2" charset="2"/>
              </a:rPr>
              <a:t>Chrome, IE/Edge, and other apps with tabbed UIs offer similar behavior </a:t>
            </a:r>
            <a:endParaRPr lang="en-US" dirty="0">
              <a:sym typeface="Wingdings" panose="05000000000000000000" pitchFamily="2" charset="2"/>
            </a:endParaRPr>
          </a:p>
          <a:p>
            <a:endParaRPr lang="en-US" dirty="0"/>
          </a:p>
          <a:p>
            <a:endParaRPr lang="en-US" dirty="0"/>
          </a:p>
        </p:txBody>
      </p:sp>
      <p:pic>
        <p:nvPicPr>
          <p:cNvPr id="8" name="Picture 2" descr="https://thelujonmagazine.files.wordpress.com/2015/02/bianca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1551" y="0"/>
            <a:ext cx="476044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5066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All the columns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ym typeface="Wingdings" panose="05000000000000000000" pitchFamily="2" charset="2"/>
              </a:rPr>
              <a:t>Drag </a:t>
            </a:r>
            <a:r>
              <a:rPr lang="en-US" dirty="0">
                <a:sym typeface="Wingdings" panose="05000000000000000000" pitchFamily="2" charset="2"/>
              </a:rPr>
              <a:t>“Columns” folder from </a:t>
            </a:r>
            <a:r>
              <a:rPr lang="en-US" dirty="0" smtClean="0">
                <a:sym typeface="Wingdings" panose="05000000000000000000" pitchFamily="2" charset="2"/>
              </a:rPr>
              <a:t>Object </a:t>
            </a:r>
            <a:r>
              <a:rPr lang="en-US" dirty="0">
                <a:sym typeface="Wingdings" panose="05000000000000000000" pitchFamily="2" charset="2"/>
              </a:rPr>
              <a:t>E</a:t>
            </a:r>
            <a:r>
              <a:rPr lang="en-US" dirty="0" smtClean="0">
                <a:sym typeface="Wingdings" panose="05000000000000000000" pitchFamily="2" charset="2"/>
              </a:rPr>
              <a:t>xplorer </a:t>
            </a:r>
            <a:r>
              <a:rPr lang="en-US" dirty="0">
                <a:sym typeface="Wingdings" panose="05000000000000000000" pitchFamily="2" charset="2"/>
              </a:rPr>
              <a:t>to list all column </a:t>
            </a:r>
            <a:r>
              <a:rPr lang="en-US" dirty="0" smtClean="0">
                <a:sym typeface="Wingdings" panose="05000000000000000000" pitchFamily="2" charset="2"/>
              </a:rPr>
              <a:t>names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This doesn’t work with every folder in SSMS</a:t>
            </a:r>
            <a:endParaRPr lang="en-US" dirty="0">
              <a:sym typeface="Wingdings" panose="05000000000000000000" pitchFamily="2" charset="2"/>
            </a:endParaRP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808FC2C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73076" y="3016545"/>
            <a:ext cx="8572500" cy="415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647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2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Comment out your comments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More easily comment/uncomment long comments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Use </a:t>
            </a:r>
            <a:r>
              <a:rPr lang="en-US" b="1" dirty="0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/*</a:t>
            </a:r>
            <a:r>
              <a:rPr lang="en-US" dirty="0" smtClean="0">
                <a:sym typeface="Wingdings" panose="05000000000000000000" pitchFamily="2" charset="2"/>
              </a:rPr>
              <a:t> to start the comment, and </a:t>
            </a:r>
            <a:r>
              <a:rPr lang="en-US" b="1" dirty="0" smtClean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  <a:sym typeface="Wingdings" panose="05000000000000000000" pitchFamily="2" charset="2"/>
              </a:rPr>
              <a:t>--*/</a:t>
            </a:r>
            <a:r>
              <a:rPr lang="en-US" dirty="0" smtClean="0">
                <a:sym typeface="Wingdings" panose="05000000000000000000" pitchFamily="2" charset="2"/>
              </a:rPr>
              <a:t> to end 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Comment out the start, and you un-comment the whole thing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No need to hunt for where the comment ends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endParaRPr lang="en-US" dirty="0" smtClean="0">
              <a:sym typeface="Wingdings" panose="05000000000000000000" pitchFamily="2" charset="2"/>
            </a:endParaRPr>
          </a:p>
          <a:p>
            <a:endParaRPr lang="en-US" dirty="0" smtClean="0">
              <a:sym typeface="Wingdings" panose="05000000000000000000" pitchFamily="2" charset="2"/>
            </a:endParaRP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10" name="6986685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269231" y="3959679"/>
            <a:ext cx="5010150" cy="240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190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50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as separate tab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3806640" cy="3880773"/>
          </a:xfrm>
        </p:spPr>
        <p:txBody>
          <a:bodyPr/>
          <a:lstStyle/>
          <a:p>
            <a:r>
              <a:rPr lang="en-US" dirty="0">
                <a:sym typeface="Wingdings" panose="05000000000000000000" pitchFamily="2" charset="2"/>
              </a:rPr>
              <a:t>Results as separate tab, instead of results pane</a:t>
            </a:r>
          </a:p>
          <a:p>
            <a:r>
              <a:rPr lang="en-US" dirty="0">
                <a:sym typeface="Wingdings" panose="05000000000000000000" pitchFamily="2" charset="2"/>
              </a:rPr>
              <a:t>F6 to switch between </a:t>
            </a:r>
            <a:r>
              <a:rPr lang="en-US" dirty="0" smtClean="0">
                <a:sym typeface="Wingdings" panose="05000000000000000000" pitchFamily="2" charset="2"/>
              </a:rPr>
              <a:t>tabs</a:t>
            </a:r>
          </a:p>
          <a:p>
            <a:pPr lvl="1"/>
            <a:r>
              <a:rPr lang="en-US" dirty="0" err="1" smtClean="0">
                <a:sym typeface="Wingdings" panose="05000000000000000000" pitchFamily="2" charset="2"/>
              </a:rPr>
              <a:t>Ctrl+R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  <a:r>
              <a:rPr lang="en-US" dirty="0">
                <a:sym typeface="Wingdings" panose="05000000000000000000" pitchFamily="2" charset="2"/>
              </a:rPr>
              <a:t>to hide the results </a:t>
            </a:r>
            <a:r>
              <a:rPr lang="en-US" dirty="0" smtClean="0">
                <a:sym typeface="Wingdings" panose="05000000000000000000" pitchFamily="2" charset="2"/>
              </a:rPr>
              <a:t>pane won’t work, because there’s no results pane</a:t>
            </a:r>
            <a:endParaRPr lang="en-US" dirty="0">
              <a:sym typeface="Wingdings" panose="05000000000000000000" pitchFamily="2" charset="2"/>
            </a:endParaRPr>
          </a:p>
          <a:p>
            <a:r>
              <a:rPr lang="en-US" dirty="0" smtClean="0"/>
              <a:t>Good for when screen real estate matters</a:t>
            </a:r>
          </a:p>
          <a:p>
            <a:pPr lvl="1"/>
            <a:r>
              <a:rPr lang="en-US" dirty="0" smtClean="0"/>
              <a:t>Laptop screen</a:t>
            </a:r>
          </a:p>
          <a:p>
            <a:pPr lvl="1"/>
            <a:r>
              <a:rPr lang="en-US" dirty="0" smtClean="0"/>
              <a:t>Projector</a:t>
            </a:r>
          </a:p>
          <a:p>
            <a:pPr lvl="1"/>
            <a:r>
              <a:rPr lang="en-US" dirty="0" smtClean="0"/>
              <a:t>Long queries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3974" y="2000712"/>
            <a:ext cx="7210425" cy="420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737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ym typeface="Wingdings" panose="05000000000000000000" pitchFamily="2" charset="2"/>
              </a:rPr>
              <a:t>Include query in result set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5286119" cy="3880773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ym typeface="Wingdings" panose="05000000000000000000" pitchFamily="2" charset="2"/>
              </a:rPr>
              <a:t>Makes a quick report that also includes a record of what query you used to generate  the results</a:t>
            </a:r>
          </a:p>
          <a:p>
            <a:endParaRPr lang="en-US" dirty="0" smtClean="0">
              <a:sym typeface="Wingdings" panose="05000000000000000000" pitchFamily="2" charset="2"/>
            </a:endParaRPr>
          </a:p>
          <a:p>
            <a:r>
              <a:rPr lang="en-US" dirty="0" smtClean="0"/>
              <a:t>Auditors love this</a:t>
            </a:r>
          </a:p>
          <a:p>
            <a:pPr lvl="1"/>
            <a:r>
              <a:rPr lang="en-US" dirty="0" smtClean="0"/>
              <a:t>“Proves” you didn’t cheat in generating output</a:t>
            </a:r>
          </a:p>
          <a:p>
            <a:endParaRPr lang="en-US" dirty="0"/>
          </a:p>
          <a:p>
            <a:r>
              <a:rPr lang="en-US" dirty="0" smtClean="0"/>
              <a:t>One-time ad-hoc queries for end users</a:t>
            </a:r>
          </a:p>
          <a:p>
            <a:pPr lvl="1"/>
            <a:r>
              <a:rPr lang="en-US" dirty="0" smtClean="0"/>
              <a:t>Never lose the script you used to generate the output</a:t>
            </a:r>
          </a:p>
          <a:p>
            <a:pPr lvl="1"/>
            <a:r>
              <a:rPr lang="en-US" dirty="0" smtClean="0"/>
              <a:t>One-time queries are rarely one-time—they’ll want it again next month or next year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8387" y="1930400"/>
            <a:ext cx="7210425" cy="420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245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tips &amp; details at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bit.ly/am2-shortcuts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35650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Hungriest Nerd">
      <a:dk1>
        <a:srgbClr val="231F20"/>
      </a:dk1>
      <a:lt1>
        <a:sysClr val="window" lastClr="FFFFFF"/>
      </a:lt1>
      <a:dk2>
        <a:srgbClr val="2C3C43"/>
      </a:dk2>
      <a:lt2>
        <a:srgbClr val="EBEBEB"/>
      </a:lt2>
      <a:accent1>
        <a:srgbClr val="078B8D"/>
      </a:accent1>
      <a:accent2>
        <a:srgbClr val="6EAD9D"/>
      </a:accent2>
      <a:accent3>
        <a:srgbClr val="9ED8D5"/>
      </a:accent3>
      <a:accent4>
        <a:srgbClr val="DCE9A8"/>
      </a:accent4>
      <a:accent5>
        <a:srgbClr val="F16B84"/>
      </a:accent5>
      <a:accent6>
        <a:srgbClr val="999B9E"/>
      </a:accent6>
      <a:hlink>
        <a:srgbClr val="078B8D"/>
      </a:hlink>
      <a:folHlink>
        <a:srgbClr val="F16B84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AD16C53D-40FD-46F6-8611-2DAA7AEFBDA0}" vid="{97E1A436-A033-4272-81FB-0DBB8330171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Presentation_template</Template>
  <TotalTime>7162</TotalTime>
  <Words>677</Words>
  <Application>Microsoft Office PowerPoint</Application>
  <PresentationFormat>Widescreen</PresentationFormat>
  <Paragraphs>128</Paragraphs>
  <Slides>18</Slides>
  <Notes>18</Notes>
  <HiddenSlides>0</HiddenSlides>
  <MMClips>6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Arial</vt:lpstr>
      <vt:lpstr>Calibri</vt:lpstr>
      <vt:lpstr>Consolas</vt:lpstr>
      <vt:lpstr>Courier New</vt:lpstr>
      <vt:lpstr>Trebuchet MS</vt:lpstr>
      <vt:lpstr>Wingdings</vt:lpstr>
      <vt:lpstr>Wingdings 3</vt:lpstr>
      <vt:lpstr>Facet</vt:lpstr>
      <vt:lpstr>Shortcuts from an Impatient DBA</vt:lpstr>
      <vt:lpstr>Andy Mallon</vt:lpstr>
      <vt:lpstr>PowerPoint Presentation</vt:lpstr>
      <vt:lpstr>SSMS Keyboard shortcuts</vt:lpstr>
      <vt:lpstr>More SSMS Keyboard shortcuts</vt:lpstr>
      <vt:lpstr>CTRL + SHIFT + V</vt:lpstr>
      <vt:lpstr>CTRL + ]</vt:lpstr>
      <vt:lpstr>CTRL + SHIFT + M</vt:lpstr>
      <vt:lpstr>SSMS Query Shortcuts</vt:lpstr>
      <vt:lpstr>SSMS Query Shortcuts</vt:lpstr>
      <vt:lpstr>ALT + SHIFT + Arrow ALT + DRAG</vt:lpstr>
      <vt:lpstr>SSMS Gestures &amp; Usability</vt:lpstr>
      <vt:lpstr>Management Studio Drag</vt:lpstr>
      <vt:lpstr>All the columns</vt:lpstr>
      <vt:lpstr>Comment out your comments</vt:lpstr>
      <vt:lpstr>Results as separate tab</vt:lpstr>
      <vt:lpstr>Include query in result set</vt:lpstr>
      <vt:lpstr>More tips &amp; details at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Shortcuts from an Impatient DBA</dc:title>
  <dc:creator>Andy Mallon</dc:creator>
  <cp:lastModifiedBy>Andy Mallon</cp:lastModifiedBy>
  <cp:revision>53</cp:revision>
  <dcterms:created xsi:type="dcterms:W3CDTF">2015-05-02T15:20:16Z</dcterms:created>
  <dcterms:modified xsi:type="dcterms:W3CDTF">2015-09-09T01:01:03Z</dcterms:modified>
</cp:coreProperties>
</file>